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32" r:id="rId6"/>
    <p:sldId id="280" r:id="rId7"/>
    <p:sldId id="259" r:id="rId8"/>
    <p:sldId id="336" r:id="rId9"/>
    <p:sldId id="333" r:id="rId10"/>
    <p:sldId id="334" r:id="rId11"/>
    <p:sldId id="310" r:id="rId12"/>
    <p:sldId id="335" r:id="rId13"/>
    <p:sldId id="337" r:id="rId14"/>
    <p:sldId id="338" r:id="rId15"/>
    <p:sldId id="339" r:id="rId16"/>
    <p:sldId id="340" r:id="rId17"/>
    <p:sldId id="341" r:id="rId18"/>
    <p:sldId id="343" r:id="rId19"/>
    <p:sldId id="344" r:id="rId20"/>
    <p:sldId id="324" r:id="rId21"/>
    <p:sldId id="345" r:id="rId22"/>
    <p:sldId id="320" r:id="rId23"/>
    <p:sldId id="294" r:id="rId24"/>
    <p:sldId id="346" r:id="rId25"/>
    <p:sldId id="347" r:id="rId26"/>
    <p:sldId id="348" r:id="rId27"/>
    <p:sldId id="349" r:id="rId28"/>
    <p:sldId id="351"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F6F6F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BBAAB-8B2B-4C5B-A3AC-48AC11B3AE29}" v="67" dt="2018-09-16T12:31:52.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79" autoAdjust="0"/>
    <p:restoredTop sz="94660"/>
  </p:normalViewPr>
  <p:slideViewPr>
    <p:cSldViewPr snapToGrid="0">
      <p:cViewPr varScale="1">
        <p:scale>
          <a:sx n="62" d="100"/>
          <a:sy n="62" d="100"/>
        </p:scale>
        <p:origin x="52" y="2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9/16/2018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9/16/2018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19680F-6866-48C8-8766-44802415B53A}"/>
              </a:ext>
            </a:extLst>
          </p:cNvPr>
          <p:cNvPicPr>
            <a:picLocks noChangeAspect="1"/>
          </p:cNvPicPr>
          <p:nvPr/>
        </p:nvPicPr>
        <p:blipFill rotWithShape="1">
          <a:blip r:embed="rId2">
            <a:alphaModFix amt="50000"/>
            <a:extLst/>
          </a:blip>
          <a:srcRect t="10724" b="10605"/>
          <a:stretch/>
        </p:blipFill>
        <p:spPr>
          <a:xfrm>
            <a:off x="20" y="1"/>
            <a:ext cx="12191980" cy="6857999"/>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1524000" y="1122362"/>
            <a:ext cx="9144000" cy="2900518"/>
          </a:xfrm>
        </p:spPr>
        <p:txBody>
          <a:bodyPr>
            <a:normAutofit/>
          </a:bodyPr>
          <a:lstStyle/>
          <a:p>
            <a:r>
              <a:rPr lang="en-US" b="1">
                <a:solidFill>
                  <a:srgbClr val="FFFFFF"/>
                </a:solidFill>
                <a:effectLst>
                  <a:outerShdw blurRad="38100" dist="38100" dir="2700000" algn="tl">
                    <a:srgbClr val="000000">
                      <a:alpha val="43137"/>
                    </a:srgbClr>
                  </a:outerShdw>
                </a:effectLst>
                <a:latin typeface="Century Gothic" panose="020B0502020202020204" pitchFamily="34" charset="0"/>
              </a:rPr>
              <a:t>The Rule of Antichrist</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1524000" y="4159404"/>
            <a:ext cx="9144000" cy="1098395"/>
          </a:xfrm>
        </p:spPr>
        <p:txBody>
          <a:bodyPr>
            <a:normAutofit/>
          </a:bodyPr>
          <a:lstStyle/>
          <a:p>
            <a:r>
              <a:rPr lang="en-US" b="1">
                <a:solidFill>
                  <a:srgbClr val="FFFFFF"/>
                </a:solidFill>
                <a:effectLst>
                  <a:outerShdw blurRad="38100" dist="38100" dir="2700000" algn="tl">
                    <a:srgbClr val="000000">
                      <a:alpha val="43137"/>
                    </a:srgbClr>
                  </a:outerShdw>
                </a:effectLst>
              </a:rPr>
              <a:t>1 Samuel 22</a:t>
            </a:r>
          </a:p>
        </p:txBody>
      </p:sp>
    </p:spTree>
    <p:extLst>
      <p:ext uri="{BB962C8B-B14F-4D97-AF65-F5344CB8AC3E}">
        <p14:creationId xmlns:p14="http://schemas.microsoft.com/office/powerpoint/2010/main" val="17238594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Picture: Powerful </a:t>
            </a:r>
            <a:r>
              <a:rPr lang="en-US" b="1" u="sng" dirty="0">
                <a:latin typeface="Century Gothic" panose="020B0502020202020204" pitchFamily="34" charset="0"/>
              </a:rPr>
              <a:t>motivators</a:t>
            </a:r>
            <a:r>
              <a:rPr lang="en-US" b="1" dirty="0">
                <a:latin typeface="Century Gothic" panose="020B0502020202020204" pitchFamily="34" charset="0"/>
              </a:rPr>
              <a:t> that draw people to Christ.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2193924"/>
            <a:ext cx="5203370" cy="4566105"/>
          </a:xfrm>
        </p:spPr>
        <p:txBody>
          <a:bodyPr>
            <a:normAutofit/>
          </a:bodyPr>
          <a:lstStyle/>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Brethren</a:t>
            </a:r>
          </a:p>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Distress</a:t>
            </a:r>
          </a:p>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Debt</a:t>
            </a:r>
          </a:p>
          <a:p>
            <a:pPr marL="514350" indent="-514350">
              <a:spcBef>
                <a:spcPts val="0"/>
              </a:spcBef>
              <a:buFont typeface="+mj-lt"/>
              <a:buAutoNum type="arabicPeriod"/>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400" dirty="0"/>
          </a:p>
        </p:txBody>
      </p:sp>
      <p:pic>
        <p:nvPicPr>
          <p:cNvPr id="4" name="Picture 3">
            <a:extLst>
              <a:ext uri="{FF2B5EF4-FFF2-40B4-BE49-F238E27FC236}">
                <a16:creationId xmlns:a16="http://schemas.microsoft.com/office/drawing/2014/main" id="{439C306A-E36E-49FD-9F96-CBACD91D3701}"/>
              </a:ext>
            </a:extLst>
          </p:cNvPr>
          <p:cNvPicPr>
            <a:picLocks noChangeAspect="1"/>
          </p:cNvPicPr>
          <p:nvPr/>
        </p:nvPicPr>
        <p:blipFill>
          <a:blip r:embed="rId2"/>
          <a:stretch>
            <a:fillRect/>
          </a:stretch>
        </p:blipFill>
        <p:spPr>
          <a:xfrm>
            <a:off x="4970152" y="1926771"/>
            <a:ext cx="6088141" cy="4566105"/>
          </a:xfrm>
          <a:prstGeom prst="rect">
            <a:avLst/>
          </a:prstGeom>
        </p:spPr>
      </p:pic>
    </p:spTree>
    <p:extLst>
      <p:ext uri="{BB962C8B-B14F-4D97-AF65-F5344CB8AC3E}">
        <p14:creationId xmlns:p14="http://schemas.microsoft.com/office/powerpoint/2010/main" val="2230401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8:12  Therefore, brethren, we are debtors, not to the flesh, to live after the flesh. </a:t>
            </a:r>
          </a:p>
          <a:p>
            <a:r>
              <a:rPr lang="en-US" sz="3200" dirty="0"/>
              <a:t>Romans 1:14-16 14  I am debtor both to the Greeks, and to the Barbarians; both to the wise, and to the unwise. 15  So, as much as in me is, I am ready to preach the gospel to you that are at Rome also. 16  For I am not ashamed of the gospel of Christ: for it is the power of God unto salvation to every one that believeth; to the Jew first, and also to the Greek. </a:t>
            </a:r>
          </a:p>
        </p:txBody>
      </p:sp>
    </p:spTree>
    <p:extLst>
      <p:ext uri="{BB962C8B-B14F-4D97-AF65-F5344CB8AC3E}">
        <p14:creationId xmlns:p14="http://schemas.microsoft.com/office/powerpoint/2010/main" val="378380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Acts 20:25-27 25  And now, behold, I know that ye all, among whom I have gone preaching the kingdom of God, shall see my face no more. 26  Wherefore I take you to record this day, that I am pure from the blood of all men. 27  For I have not shunned to declare unto you all the counsel of God.</a:t>
            </a:r>
          </a:p>
        </p:txBody>
      </p:sp>
    </p:spTree>
    <p:extLst>
      <p:ext uri="{BB962C8B-B14F-4D97-AF65-F5344CB8AC3E}">
        <p14:creationId xmlns:p14="http://schemas.microsoft.com/office/powerpoint/2010/main" val="77480358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Picture: Powerful </a:t>
            </a:r>
            <a:r>
              <a:rPr lang="en-US" b="1" u="sng" dirty="0">
                <a:latin typeface="Century Gothic" panose="020B0502020202020204" pitchFamily="34" charset="0"/>
              </a:rPr>
              <a:t>motivators</a:t>
            </a:r>
            <a:r>
              <a:rPr lang="en-US" b="1" dirty="0">
                <a:latin typeface="Century Gothic" panose="020B0502020202020204" pitchFamily="34" charset="0"/>
              </a:rPr>
              <a:t> that draw people to Christ.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2193924"/>
            <a:ext cx="5203370" cy="4566105"/>
          </a:xfrm>
        </p:spPr>
        <p:txBody>
          <a:bodyPr>
            <a:normAutofit/>
          </a:bodyPr>
          <a:lstStyle/>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Brethren</a:t>
            </a:r>
          </a:p>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Distress</a:t>
            </a:r>
          </a:p>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Debt</a:t>
            </a:r>
          </a:p>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Discontent</a:t>
            </a:r>
          </a:p>
          <a:p>
            <a:pPr marL="514350" indent="-514350">
              <a:spcBef>
                <a:spcPts val="0"/>
              </a:spcBef>
              <a:buFont typeface="+mj-lt"/>
              <a:buAutoNum type="arabicPeriod"/>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400" dirty="0"/>
          </a:p>
        </p:txBody>
      </p:sp>
      <p:pic>
        <p:nvPicPr>
          <p:cNvPr id="4" name="Picture 3">
            <a:extLst>
              <a:ext uri="{FF2B5EF4-FFF2-40B4-BE49-F238E27FC236}">
                <a16:creationId xmlns:a16="http://schemas.microsoft.com/office/drawing/2014/main" id="{439C306A-E36E-49FD-9F96-CBACD91D3701}"/>
              </a:ext>
            </a:extLst>
          </p:cNvPr>
          <p:cNvPicPr>
            <a:picLocks noChangeAspect="1"/>
          </p:cNvPicPr>
          <p:nvPr/>
        </p:nvPicPr>
        <p:blipFill>
          <a:blip r:embed="rId2"/>
          <a:stretch>
            <a:fillRect/>
          </a:stretch>
        </p:blipFill>
        <p:spPr>
          <a:xfrm>
            <a:off x="4970152" y="1926771"/>
            <a:ext cx="6088141" cy="4566105"/>
          </a:xfrm>
          <a:prstGeom prst="rect">
            <a:avLst/>
          </a:prstGeom>
        </p:spPr>
      </p:pic>
    </p:spTree>
    <p:extLst>
      <p:ext uri="{BB962C8B-B14F-4D97-AF65-F5344CB8AC3E}">
        <p14:creationId xmlns:p14="http://schemas.microsoft.com/office/powerpoint/2010/main" val="2241950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Ecclesiastes 12:13  Let us hear the conclusion of the whole matter: Fear God, and keep his commandments: for this is the whole duty of man. </a:t>
            </a:r>
          </a:p>
        </p:txBody>
      </p:sp>
    </p:spTree>
    <p:extLst>
      <p:ext uri="{BB962C8B-B14F-4D97-AF65-F5344CB8AC3E}">
        <p14:creationId xmlns:p14="http://schemas.microsoft.com/office/powerpoint/2010/main" val="412991970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255DD1-7F14-45D6-B750-B401C87AF992}"/>
              </a:ext>
            </a:extLst>
          </p:cNvPr>
          <p:cNvPicPr>
            <a:picLocks noChangeAspect="1"/>
          </p:cNvPicPr>
          <p:nvPr/>
        </p:nvPicPr>
        <p:blipFill rotWithShape="1">
          <a:blip r:embed="rId2"/>
          <a:srcRect t="34457" b="25244"/>
          <a:stretch/>
        </p:blipFill>
        <p:spPr>
          <a:xfrm>
            <a:off x="-1" y="0"/>
            <a:ext cx="12183775" cy="6858000"/>
          </a:xfrm>
          <a:prstGeom prst="rect">
            <a:avLst/>
          </a:prstGeom>
        </p:spPr>
      </p:pic>
      <p:sp>
        <p:nvSpPr>
          <p:cNvPr id="3" name="Oval 2">
            <a:extLst>
              <a:ext uri="{FF2B5EF4-FFF2-40B4-BE49-F238E27FC236}">
                <a16:creationId xmlns:a16="http://schemas.microsoft.com/office/drawing/2014/main" id="{313547ED-D315-4227-8F80-FF8A3D620BA6}"/>
              </a:ext>
            </a:extLst>
          </p:cNvPr>
          <p:cNvSpPr/>
          <p:nvPr/>
        </p:nvSpPr>
        <p:spPr>
          <a:xfrm>
            <a:off x="6096000" y="996593"/>
            <a:ext cx="263703" cy="2774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697FAFB-E85E-4E5C-ABD2-E5958B88F83E}"/>
              </a:ext>
            </a:extLst>
          </p:cNvPr>
          <p:cNvSpPr/>
          <p:nvPr/>
        </p:nvSpPr>
        <p:spPr>
          <a:xfrm>
            <a:off x="11282737" y="4508643"/>
            <a:ext cx="263703" cy="2774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6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Ruth 4:21-22 And Salmon begat Boaz, and Boaz begat Obed, 22  And Obed begat Jesse, and Jesse begat David.</a:t>
            </a:r>
          </a:p>
        </p:txBody>
      </p:sp>
    </p:spTree>
    <p:extLst>
      <p:ext uri="{BB962C8B-B14F-4D97-AF65-F5344CB8AC3E}">
        <p14:creationId xmlns:p14="http://schemas.microsoft.com/office/powerpoint/2010/main" val="323692699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090246" y="2514600"/>
            <a:ext cx="9999785" cy="1722718"/>
          </a:xfrm>
        </p:spPr>
        <p:txBody>
          <a:bodyPr>
            <a:normAutofit fontScale="90000"/>
          </a:bodyPr>
          <a:lstStyle/>
          <a:p>
            <a:pPr algn="ctr"/>
            <a:r>
              <a:rPr lang="en-US" b="1" dirty="0">
                <a:latin typeface="Century Gothic" panose="020B0502020202020204" pitchFamily="34" charset="0"/>
              </a:rPr>
              <a:t>Take </a:t>
            </a:r>
            <a:r>
              <a:rPr lang="en-US" b="1" u="sng" dirty="0">
                <a:latin typeface="Century Gothic" panose="020B0502020202020204" pitchFamily="34" charset="0"/>
              </a:rPr>
              <a:t>care</a:t>
            </a:r>
            <a:r>
              <a:rPr lang="en-US" b="1" dirty="0">
                <a:latin typeface="Century Gothic" panose="020B0502020202020204" pitchFamily="34" charset="0"/>
              </a:rPr>
              <a:t> of your parents when they </a:t>
            </a:r>
            <a:r>
              <a:rPr lang="en-US" b="1" u="sng" dirty="0">
                <a:latin typeface="Century Gothic" panose="020B0502020202020204" pitchFamily="34" charset="0"/>
              </a:rPr>
              <a:t>cannot</a:t>
            </a:r>
            <a:r>
              <a:rPr lang="en-US" b="1" dirty="0">
                <a:latin typeface="Century Gothic" panose="020B0502020202020204" pitchFamily="34" charset="0"/>
              </a:rPr>
              <a:t> take </a:t>
            </a:r>
            <a:r>
              <a:rPr lang="en-US" b="1" u="sng" dirty="0">
                <a:latin typeface="Century Gothic" panose="020B0502020202020204" pitchFamily="34" charset="0"/>
              </a:rPr>
              <a:t>care</a:t>
            </a:r>
            <a:r>
              <a:rPr lang="en-US" b="1" dirty="0">
                <a:latin typeface="Century Gothic" panose="020B0502020202020204" pitchFamily="34" charset="0"/>
              </a:rPr>
              <a:t> of themselves! </a:t>
            </a:r>
          </a:p>
        </p:txBody>
      </p:sp>
    </p:spTree>
    <p:extLst>
      <p:ext uri="{BB962C8B-B14F-4D97-AF65-F5344CB8AC3E}">
        <p14:creationId xmlns:p14="http://schemas.microsoft.com/office/powerpoint/2010/main" val="2418350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Exodus 20:12  </a:t>
            </a:r>
            <a:r>
              <a:rPr lang="en-US" sz="3200" dirty="0" err="1"/>
              <a:t>Honour</a:t>
            </a:r>
            <a:r>
              <a:rPr lang="en-US" sz="3200" dirty="0"/>
              <a:t> thy father and thy mother: that thy days may be long upon the land which the LORD thy God giveth thee.</a:t>
            </a:r>
          </a:p>
          <a:p>
            <a:r>
              <a:rPr lang="en-US" sz="3200" dirty="0"/>
              <a:t>Proverbs 23:22  Hearken unto thy father that begat thee, and despise not thy mother when she is old.</a:t>
            </a:r>
          </a:p>
          <a:p>
            <a:r>
              <a:rPr lang="en-US" sz="3200" dirty="0"/>
              <a:t>Leviticus 19:32  Thou shalt rise up before the hoary head, and </a:t>
            </a:r>
            <a:r>
              <a:rPr lang="en-US" sz="3200" dirty="0" err="1"/>
              <a:t>honour</a:t>
            </a:r>
            <a:r>
              <a:rPr lang="en-US" sz="3200" dirty="0"/>
              <a:t> the face of the old man, and fear thy God: I am the LORD.</a:t>
            </a:r>
          </a:p>
          <a:p>
            <a:r>
              <a:rPr lang="en-US" sz="3200" dirty="0"/>
              <a:t>1 Timothy 5:4  But if any widow have children or nephews, let them learn first to shew piety at home, and to requite their parents: for that is good and acceptable before God.</a:t>
            </a:r>
          </a:p>
        </p:txBody>
      </p:sp>
    </p:spTree>
    <p:extLst>
      <p:ext uri="{BB962C8B-B14F-4D97-AF65-F5344CB8AC3E}">
        <p14:creationId xmlns:p14="http://schemas.microsoft.com/office/powerpoint/2010/main" val="3867613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Move forward in faith.</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894114"/>
            <a:ext cx="5203370" cy="4865915"/>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Gad is </a:t>
            </a:r>
            <a:r>
              <a:rPr lang="en-US" sz="3200" u="sng" dirty="0">
                <a:latin typeface="Calibri" panose="020F0502020204030204" pitchFamily="34" charset="0"/>
                <a:ea typeface="Calibri" panose="020F0502020204030204" pitchFamily="34" charset="0"/>
                <a:cs typeface="Times New Roman" panose="02020603050405020304" pitchFamily="18" charset="0"/>
              </a:rPr>
              <a:t>directive</a:t>
            </a:r>
            <a:r>
              <a:rPr lang="en-US" sz="3200" dirty="0">
                <a:latin typeface="Calibri" panose="020F0502020204030204" pitchFamily="34" charset="0"/>
                <a:ea typeface="Calibri" panose="020F0502020204030204" pitchFamily="34" charset="0"/>
                <a:cs typeface="Times New Roman" panose="02020603050405020304" pitchFamily="18" charset="0"/>
              </a:rPr>
              <a:t>!</a:t>
            </a:r>
          </a:p>
          <a:p>
            <a:pPr lvl="1">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400" dirty="0"/>
          </a:p>
        </p:txBody>
      </p:sp>
    </p:spTree>
    <p:extLst>
      <p:ext uri="{BB962C8B-B14F-4D97-AF65-F5344CB8AC3E}">
        <p14:creationId xmlns:p14="http://schemas.microsoft.com/office/powerpoint/2010/main" val="2637381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B446F-F3E6-4FB1-85BD-90A60DA9BF2A}"/>
              </a:ext>
            </a:extLst>
          </p:cNvPr>
          <p:cNvPicPr>
            <a:picLocks noChangeAspect="1"/>
          </p:cNvPicPr>
          <p:nvPr/>
        </p:nvPicPr>
        <p:blipFill>
          <a:blip r:embed="rId2"/>
          <a:stretch>
            <a:fillRect/>
          </a:stretch>
        </p:blipFill>
        <p:spPr>
          <a:xfrm>
            <a:off x="923322" y="0"/>
            <a:ext cx="10345356" cy="6858000"/>
          </a:xfrm>
          <a:prstGeom prst="rect">
            <a:avLst/>
          </a:prstGeom>
        </p:spPr>
      </p:pic>
    </p:spTree>
    <p:extLst>
      <p:ext uri="{BB962C8B-B14F-4D97-AF65-F5344CB8AC3E}">
        <p14:creationId xmlns:p14="http://schemas.microsoft.com/office/powerpoint/2010/main" val="193451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A5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321732" y="4767072"/>
            <a:ext cx="7058306" cy="1625210"/>
          </a:xfrm>
        </p:spPr>
        <p:txBody>
          <a:bodyPr>
            <a:normAutofit/>
          </a:bodyPr>
          <a:lstStyle/>
          <a:p>
            <a:pPr algn="r"/>
            <a:r>
              <a:rPr lang="en-US" b="1" dirty="0">
                <a:solidFill>
                  <a:srgbClr val="FFFFFF"/>
                </a:solidFill>
                <a:latin typeface="Century Gothic" panose="020B0502020202020204" pitchFamily="34" charset="0"/>
              </a:rPr>
              <a:t>Saul: a type of antichrist.</a:t>
            </a:r>
          </a:p>
        </p:txBody>
      </p:sp>
      <p:pic>
        <p:nvPicPr>
          <p:cNvPr id="5" name="Picture 4">
            <a:extLst>
              <a:ext uri="{FF2B5EF4-FFF2-40B4-BE49-F238E27FC236}">
                <a16:creationId xmlns:a16="http://schemas.microsoft.com/office/drawing/2014/main" id="{7CFE29CF-4303-4D8E-9A8C-9A9DCA8AE454}"/>
              </a:ext>
            </a:extLst>
          </p:cNvPr>
          <p:cNvPicPr>
            <a:picLocks noChangeAspect="1"/>
          </p:cNvPicPr>
          <p:nvPr/>
        </p:nvPicPr>
        <p:blipFill rotWithShape="1">
          <a:blip r:embed="rId2"/>
          <a:srcRect t="8799" r="1" b="562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029319" y="917725"/>
            <a:ext cx="3424739" cy="4852362"/>
          </a:xfrm>
        </p:spPr>
        <p:txBody>
          <a:bodyPr anchor="ctr">
            <a:normAutofit/>
          </a:bodyPr>
          <a:lstStyle/>
          <a:p>
            <a:pPr>
              <a:spcBef>
                <a:spcPts val="0"/>
              </a:spcBef>
              <a:spcAft>
                <a:spcPts val="600"/>
              </a:spcAft>
            </a:pP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Saul is back under his tree. </a:t>
            </a:r>
            <a:b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1 Samuel 14:2</a:t>
            </a:r>
          </a:p>
          <a:p>
            <a:pPr>
              <a:spcBef>
                <a:spcPts val="0"/>
              </a:spcBef>
              <a:spcAft>
                <a:spcPts val="600"/>
              </a:spcAft>
            </a:pPr>
            <a:r>
              <a:rPr lang="en-US" sz="3200" dirty="0">
                <a:solidFill>
                  <a:srgbClr val="FFFFFF"/>
                </a:solidFill>
                <a:latin typeface="Calibri" panose="020F0502020204030204" pitchFamily="34" charset="0"/>
                <a:cs typeface="Times New Roman" panose="02020603050405020304" pitchFamily="18" charset="0"/>
              </a:rPr>
              <a:t>He is the “accuser of our brethren” Revelation 12:10</a:t>
            </a:r>
          </a:p>
          <a:p>
            <a:pPr>
              <a:spcBef>
                <a:spcPts val="0"/>
              </a:spcBef>
              <a:spcAft>
                <a:spcPts val="600"/>
              </a:spcAft>
            </a:pPr>
            <a:r>
              <a:rPr lang="en-US" sz="3200" dirty="0" err="1">
                <a:solidFill>
                  <a:srgbClr val="FFFFFF"/>
                </a:solidFill>
                <a:latin typeface="Calibri" panose="020F0502020204030204" pitchFamily="34" charset="0"/>
                <a:cs typeface="Times New Roman" panose="02020603050405020304" pitchFamily="18" charset="0"/>
              </a:rPr>
              <a:t>Doeg</a:t>
            </a:r>
            <a:r>
              <a:rPr lang="en-US" sz="3200" dirty="0">
                <a:solidFill>
                  <a:srgbClr val="FFFFFF"/>
                </a:solidFill>
                <a:latin typeface="Calibri" panose="020F0502020204030204" pitchFamily="34" charset="0"/>
                <a:cs typeface="Times New Roman" panose="02020603050405020304" pitchFamily="18" charset="0"/>
              </a:rPr>
              <a:t> pictures the false prophet. </a:t>
            </a:r>
            <a:br>
              <a:rPr lang="en-US" sz="3200" dirty="0">
                <a:solidFill>
                  <a:srgbClr val="FFFFFF"/>
                </a:solidFill>
                <a:latin typeface="Calibri" panose="020F0502020204030204" pitchFamily="34" charset="0"/>
                <a:cs typeface="Times New Roman" panose="02020603050405020304" pitchFamily="18" charset="0"/>
              </a:rPr>
            </a:br>
            <a:r>
              <a:rPr lang="en-US" sz="3200" dirty="0">
                <a:solidFill>
                  <a:srgbClr val="FFFFFF"/>
                </a:solidFill>
                <a:latin typeface="Calibri" panose="020F0502020204030204" pitchFamily="34" charset="0"/>
                <a:cs typeface="Times New Roman" panose="02020603050405020304" pitchFamily="18" charset="0"/>
              </a:rPr>
              <a:t>Rev 13:11-18</a:t>
            </a:r>
          </a:p>
          <a:p>
            <a:pPr>
              <a:spcBef>
                <a:spcPts val="0"/>
              </a:spcBef>
              <a:spcAft>
                <a:spcPts val="600"/>
              </a:spcAft>
            </a:pPr>
            <a:endParaRPr lang="en-US" sz="2000" dirty="0">
              <a:solidFill>
                <a:srgbClr val="FFFFFF"/>
              </a:solidFill>
            </a:endParaRPr>
          </a:p>
        </p:txBody>
      </p:sp>
    </p:spTree>
    <p:extLst>
      <p:ext uri="{BB962C8B-B14F-4D97-AF65-F5344CB8AC3E}">
        <p14:creationId xmlns:p14="http://schemas.microsoft.com/office/powerpoint/2010/main" val="37318643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Exodus 20:13  Thou shalt not kill.</a:t>
            </a:r>
          </a:p>
          <a:p>
            <a:r>
              <a:rPr lang="en-US" sz="3200" dirty="0"/>
              <a:t>Revelation 13:15  And he had power to give life unto the image of the beast, that the image of the beast should both speak, and cause that as many as would not worship the image of the beast should be killed.</a:t>
            </a:r>
          </a:p>
        </p:txBody>
      </p:sp>
    </p:spTree>
    <p:extLst>
      <p:ext uri="{BB962C8B-B14F-4D97-AF65-F5344CB8AC3E}">
        <p14:creationId xmlns:p14="http://schemas.microsoft.com/office/powerpoint/2010/main" val="353598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Peter 2:20  For if after they have escaped the pollutions of the world through the knowledge of the Lord and </a:t>
            </a:r>
            <a:r>
              <a:rPr lang="en-US" sz="3200" dirty="0" err="1"/>
              <a:t>Saviour</a:t>
            </a:r>
            <a:r>
              <a:rPr lang="en-US" sz="3200" dirty="0"/>
              <a:t> Jesus Christ, they are again entangled therein, and overcome, the latter end is worse with them than the beginning.</a:t>
            </a:r>
          </a:p>
          <a:p>
            <a:r>
              <a:rPr lang="en-US" sz="3200" dirty="0"/>
              <a:t>Luke 11:24-26 24  When the unclean spirit is gone out of a man, he walketh through dry places, seeking rest; and finding none, he saith, I will return unto my house whence I came out. 25  And when he cometh, he </a:t>
            </a:r>
            <a:r>
              <a:rPr lang="en-US" sz="3200" dirty="0" err="1"/>
              <a:t>findeth</a:t>
            </a:r>
            <a:r>
              <a:rPr lang="en-US" sz="3200" dirty="0"/>
              <a:t> it swept and garnished. 26  Then </a:t>
            </a:r>
            <a:r>
              <a:rPr lang="en-US" sz="3200" dirty="0" err="1"/>
              <a:t>goeth</a:t>
            </a:r>
            <a:r>
              <a:rPr lang="en-US" sz="3200" dirty="0"/>
              <a:t> he, and taketh to him seven other spirits more wicked than himself; and they enter in, and dwell there: and the last state of that man is worse than the first.</a:t>
            </a:r>
          </a:p>
        </p:txBody>
      </p:sp>
    </p:spTree>
    <p:extLst>
      <p:ext uri="{BB962C8B-B14F-4D97-AF65-F5344CB8AC3E}">
        <p14:creationId xmlns:p14="http://schemas.microsoft.com/office/powerpoint/2010/main" val="1421358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1 John 3:15  Whosoever </a:t>
            </a:r>
            <a:r>
              <a:rPr lang="en-US" sz="3200" dirty="0" err="1"/>
              <a:t>hateth</a:t>
            </a:r>
            <a:r>
              <a:rPr lang="en-US" sz="3200" dirty="0"/>
              <a:t> his brother is a murderer: and ye know that no murderer hath eternal life abiding in him.</a:t>
            </a:r>
          </a:p>
          <a:p>
            <a:r>
              <a:rPr lang="en-US" sz="3200" dirty="0"/>
              <a:t>John 8:44  Ye are of your father the devil, and the lusts of your father ye will do. He was a murderer from the beginning, and abode not in the truth, because there is no truth in him. When he </a:t>
            </a:r>
            <a:r>
              <a:rPr lang="en-US" sz="3200" dirty="0" err="1"/>
              <a:t>speaketh</a:t>
            </a:r>
            <a:r>
              <a:rPr lang="en-US" sz="3200" dirty="0"/>
              <a:t> a lie, he </a:t>
            </a:r>
            <a:r>
              <a:rPr lang="en-US" sz="3200" dirty="0" err="1"/>
              <a:t>speaketh</a:t>
            </a:r>
            <a:r>
              <a:rPr lang="en-US" sz="3200" dirty="0"/>
              <a:t> of his own: for he is a liar, and the father of it. </a:t>
            </a:r>
          </a:p>
        </p:txBody>
      </p:sp>
    </p:spTree>
    <p:extLst>
      <p:ext uri="{BB962C8B-B14F-4D97-AF65-F5344CB8AC3E}">
        <p14:creationId xmlns:p14="http://schemas.microsoft.com/office/powerpoint/2010/main" val="4189738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Thessalonians 2:4  Who </a:t>
            </a:r>
            <a:r>
              <a:rPr lang="en-US" sz="3200" dirty="0" err="1"/>
              <a:t>opposeth</a:t>
            </a:r>
            <a:r>
              <a:rPr lang="en-US" sz="3200" dirty="0"/>
              <a:t> and </a:t>
            </a:r>
            <a:r>
              <a:rPr lang="en-US" sz="3200" dirty="0" err="1"/>
              <a:t>exalteth</a:t>
            </a:r>
            <a:r>
              <a:rPr lang="en-US" sz="3200" dirty="0"/>
              <a:t> himself above all that is called God, or that is worshipped; so that he as God </a:t>
            </a:r>
            <a:r>
              <a:rPr lang="en-US" sz="3200" dirty="0" err="1"/>
              <a:t>sitteth</a:t>
            </a:r>
            <a:r>
              <a:rPr lang="en-US" sz="3200" dirty="0"/>
              <a:t> in the temple of God, shewing himself that he is God.</a:t>
            </a:r>
          </a:p>
        </p:txBody>
      </p:sp>
    </p:spTree>
    <p:extLst>
      <p:ext uri="{BB962C8B-B14F-4D97-AF65-F5344CB8AC3E}">
        <p14:creationId xmlns:p14="http://schemas.microsoft.com/office/powerpoint/2010/main" val="886370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109609" y="365124"/>
            <a:ext cx="10132531" cy="1371209"/>
          </a:xfrm>
        </p:spPr>
        <p:txBody>
          <a:bodyPr>
            <a:normAutofit/>
          </a:bodyPr>
          <a:lstStyle/>
          <a:p>
            <a:r>
              <a:rPr lang="en-US" sz="4100" b="1" dirty="0">
                <a:latin typeface="Century Gothic" panose="020B0502020202020204" pitchFamily="34" charset="0"/>
              </a:rPr>
              <a:t>Picture: Safe with Jesus.</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1181528" y="1736333"/>
            <a:ext cx="10060611" cy="4993240"/>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Satan </a:t>
            </a:r>
            <a:r>
              <a:rPr lang="en-US" sz="3200" u="sng" dirty="0">
                <a:latin typeface="Calibri" panose="020F0502020204030204" pitchFamily="34" charset="0"/>
                <a:ea typeface="Calibri" panose="020F0502020204030204" pitchFamily="34" charset="0"/>
                <a:cs typeface="Times New Roman" panose="02020603050405020304" pitchFamily="18" charset="0"/>
              </a:rPr>
              <a:t>sought</a:t>
            </a:r>
            <a:r>
              <a:rPr lang="en-US" sz="3200" dirty="0">
                <a:latin typeface="Calibri" panose="020F0502020204030204" pitchFamily="34" charset="0"/>
                <a:ea typeface="Calibri" panose="020F0502020204030204" pitchFamily="34" charset="0"/>
                <a:cs typeface="Times New Roman" panose="02020603050405020304" pitchFamily="18" charset="0"/>
              </a:rPr>
              <a:t> the life of Christ!</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Revelation 12:4  And his tail drew the third part of the stars of heaven, and did cast them to the earth: and the dragon stood before the woman which was ready to be delivered, for to devour her child as soon as it was born.</a:t>
            </a:r>
          </a:p>
          <a:p>
            <a:pPr>
              <a:spcBef>
                <a:spcPts val="0"/>
              </a:spcBef>
              <a:spcAft>
                <a:spcPts val="60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Satan seeks </a:t>
            </a:r>
            <a:r>
              <a:rPr lang="en-US" sz="3200" u="sng" dirty="0">
                <a:latin typeface="Calibri" panose="020F0502020204030204" pitchFamily="34" charset="0"/>
                <a:ea typeface="Calibri" panose="020F0502020204030204" pitchFamily="34" charset="0"/>
                <a:cs typeface="Times New Roman" panose="02020603050405020304" pitchFamily="18" charset="0"/>
              </a:rPr>
              <a:t>your life</a:t>
            </a:r>
            <a:r>
              <a:rPr lang="en-US" sz="3200" dirty="0">
                <a:latin typeface="Calibri" panose="020F0502020204030204" pitchFamily="34" charset="0"/>
                <a:ea typeface="Calibri" panose="020F0502020204030204" pitchFamily="34" charset="0"/>
                <a:cs typeface="Times New Roman" panose="02020603050405020304" pitchFamily="18" charset="0"/>
              </a:rPr>
              <a:t> too!</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1 Peter 5:8  Be sober, be vigilant; because your adversary the devil, as a roaring lion, walketh about, seeking whom he may devour: </a:t>
            </a:r>
          </a:p>
        </p:txBody>
      </p:sp>
    </p:spTree>
    <p:extLst>
      <p:ext uri="{BB962C8B-B14F-4D97-AF65-F5344CB8AC3E}">
        <p14:creationId xmlns:p14="http://schemas.microsoft.com/office/powerpoint/2010/main" val="102362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19680F-6866-48C8-8766-44802415B53A}"/>
              </a:ext>
            </a:extLst>
          </p:cNvPr>
          <p:cNvPicPr>
            <a:picLocks noChangeAspect="1"/>
          </p:cNvPicPr>
          <p:nvPr/>
        </p:nvPicPr>
        <p:blipFill rotWithShape="1">
          <a:blip r:embed="rId2">
            <a:alphaModFix amt="50000"/>
            <a:extLst/>
          </a:blip>
          <a:srcRect t="10724" b="10605"/>
          <a:stretch/>
        </p:blipFill>
        <p:spPr>
          <a:xfrm>
            <a:off x="20" y="1"/>
            <a:ext cx="12191980" cy="6857999"/>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1524000" y="1122362"/>
            <a:ext cx="9144000" cy="2900518"/>
          </a:xfrm>
        </p:spPr>
        <p:txBody>
          <a:bodyPr>
            <a:normAutofit/>
          </a:bodyPr>
          <a:lstStyle/>
          <a:p>
            <a:r>
              <a:rPr lang="en-US" b="1">
                <a:solidFill>
                  <a:srgbClr val="FFFFFF"/>
                </a:solidFill>
                <a:effectLst>
                  <a:outerShdw blurRad="38100" dist="38100" dir="2700000" algn="tl">
                    <a:srgbClr val="000000">
                      <a:alpha val="43137"/>
                    </a:srgbClr>
                  </a:outerShdw>
                </a:effectLst>
                <a:latin typeface="Century Gothic" panose="020B0502020202020204" pitchFamily="34" charset="0"/>
              </a:rPr>
              <a:t>The Rule of Antichrist</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1524000" y="4159404"/>
            <a:ext cx="9144000" cy="1098395"/>
          </a:xfrm>
        </p:spPr>
        <p:txBody>
          <a:bodyPr>
            <a:normAutofit/>
          </a:bodyPr>
          <a:lstStyle/>
          <a:p>
            <a:r>
              <a:rPr lang="en-US" b="1">
                <a:solidFill>
                  <a:srgbClr val="FFFFFF"/>
                </a:solidFill>
                <a:effectLst>
                  <a:outerShdw blurRad="38100" dist="38100" dir="2700000" algn="tl">
                    <a:srgbClr val="000000">
                      <a:alpha val="43137"/>
                    </a:srgbClr>
                  </a:outerShdw>
                </a:effectLst>
              </a:rPr>
              <a:t>1 Samuel 22</a:t>
            </a:r>
          </a:p>
        </p:txBody>
      </p:sp>
    </p:spTree>
    <p:extLst>
      <p:ext uri="{BB962C8B-B14F-4D97-AF65-F5344CB8AC3E}">
        <p14:creationId xmlns:p14="http://schemas.microsoft.com/office/powerpoint/2010/main" val="13588766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7207406" y="365124"/>
            <a:ext cx="4034734" cy="1828800"/>
          </a:xfrm>
        </p:spPr>
        <p:txBody>
          <a:bodyPr>
            <a:normAutofit/>
          </a:bodyPr>
          <a:lstStyle/>
          <a:p>
            <a:r>
              <a:rPr lang="en-US" sz="4100" b="1" dirty="0">
                <a:latin typeface="Century Gothic" panose="020B0502020202020204" pitchFamily="34" charset="0"/>
              </a:rPr>
              <a:t>God is enough!</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7207406" y="2322576"/>
            <a:ext cx="4034733" cy="3858768"/>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We need the </a:t>
            </a:r>
            <a:r>
              <a:rPr lang="en-US" sz="3200" u="sng" dirty="0">
                <a:latin typeface="Calibri" panose="020F0502020204030204" pitchFamily="34" charset="0"/>
                <a:ea typeface="Calibri" panose="020F0502020204030204" pitchFamily="34" charset="0"/>
                <a:cs typeface="Times New Roman" panose="02020603050405020304" pitchFamily="18" charset="0"/>
              </a:rPr>
              <a:t>Word</a:t>
            </a:r>
            <a:r>
              <a:rPr lang="en-US" sz="3200" dirty="0">
                <a:latin typeface="Calibri" panose="020F0502020204030204" pitchFamily="34" charset="0"/>
                <a:ea typeface="Calibri" panose="020F0502020204030204" pitchFamily="34" charset="0"/>
                <a:cs typeface="Times New Roman" panose="02020603050405020304" pitchFamily="18" charset="0"/>
              </a:rPr>
              <a:t> of God to </a:t>
            </a:r>
            <a:r>
              <a:rPr lang="en-US" sz="3200" u="sng" dirty="0">
                <a:latin typeface="Calibri" panose="020F0502020204030204" pitchFamily="34" charset="0"/>
                <a:ea typeface="Calibri" panose="020F0502020204030204" pitchFamily="34" charset="0"/>
                <a:cs typeface="Times New Roman" panose="02020603050405020304" pitchFamily="18" charset="0"/>
              </a:rPr>
              <a:t>live</a:t>
            </a:r>
            <a:r>
              <a:rPr lang="en-US" sz="3200" dirty="0">
                <a:latin typeface="Calibri" panose="020F0502020204030204" pitchFamily="34" charset="0"/>
                <a:ea typeface="Calibri" panose="020F0502020204030204" pitchFamily="34" charset="0"/>
                <a:cs typeface="Times New Roman" panose="02020603050405020304" pitchFamily="18" charset="0"/>
              </a:rPr>
              <a:t> the life God has called us to! </a:t>
            </a:r>
            <a:endParaRPr lang="en-US" sz="2400" dirty="0"/>
          </a:p>
        </p:txBody>
      </p:sp>
      <p:pic>
        <p:nvPicPr>
          <p:cNvPr id="5" name="Picture 4">
            <a:extLst>
              <a:ext uri="{FF2B5EF4-FFF2-40B4-BE49-F238E27FC236}">
                <a16:creationId xmlns:a16="http://schemas.microsoft.com/office/drawing/2014/main" id="{A7F4A65D-FCE8-4507-A007-0A4D05B47D99}"/>
              </a:ext>
            </a:extLst>
          </p:cNvPr>
          <p:cNvPicPr>
            <a:picLocks noChangeAspect="1"/>
          </p:cNvPicPr>
          <p:nvPr/>
        </p:nvPicPr>
        <p:blipFill>
          <a:blip r:embed="rId2"/>
          <a:stretch>
            <a:fillRect/>
          </a:stretch>
        </p:blipFill>
        <p:spPr>
          <a:xfrm>
            <a:off x="726450" y="721963"/>
            <a:ext cx="5759842" cy="5759842"/>
          </a:xfrm>
          <a:prstGeom prst="rect">
            <a:avLst/>
          </a:prstGeom>
        </p:spPr>
      </p:pic>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Peter 1:1-4 Simon Peter, a servant and an apostle of Jesus Christ, to them that have obtained like precious faith with us through the righteousness of God and our </a:t>
            </a:r>
            <a:r>
              <a:rPr lang="en-US" sz="3200" dirty="0" err="1"/>
              <a:t>Saviour</a:t>
            </a:r>
            <a:r>
              <a:rPr lang="en-US" sz="3200" dirty="0"/>
              <a:t> Jesus Christ: 2  Grace and peace be multiplied unto you through the knowledge of God, and of Jesus our Lord, 3  According as his divine power hath given unto us all things that pertain unto life and godliness, through the knowledge of him that hath called us to glory and virtue: 4  Whereby are given unto us exceeding great and precious promises: that by these ye might be partakers of the divine nature, having escaped the corruption that is in the world through lust. </a:t>
            </a:r>
          </a:p>
        </p:txBody>
      </p:sp>
    </p:spTree>
    <p:extLst>
      <p:ext uri="{BB962C8B-B14F-4D97-AF65-F5344CB8AC3E}">
        <p14:creationId xmlns:p14="http://schemas.microsoft.com/office/powerpoint/2010/main" val="334684089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90AB-B058-4952-8888-B23065EB5F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042058-1FF0-445F-A170-4240AC9F3A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8B2797E-3EF4-4B2F-8047-62D3EC8C6FF3}"/>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Rectangle 4">
            <a:extLst>
              <a:ext uri="{FF2B5EF4-FFF2-40B4-BE49-F238E27FC236}">
                <a16:creationId xmlns:a16="http://schemas.microsoft.com/office/drawing/2014/main" id="{68FDC744-8069-415F-8D0A-7A7131AE0533}"/>
              </a:ext>
            </a:extLst>
          </p:cNvPr>
          <p:cNvSpPr/>
          <p:nvPr/>
        </p:nvSpPr>
        <p:spPr>
          <a:xfrm>
            <a:off x="6096000" y="0"/>
            <a:ext cx="4572000" cy="1093941"/>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0E093B5-8D5B-4A17-8B53-71EA62131089}"/>
              </a:ext>
            </a:extLst>
          </p:cNvPr>
          <p:cNvPicPr>
            <a:picLocks noChangeAspect="1"/>
          </p:cNvPicPr>
          <p:nvPr/>
        </p:nvPicPr>
        <p:blipFill>
          <a:blip r:embed="rId3"/>
          <a:stretch>
            <a:fillRect/>
          </a:stretch>
        </p:blipFill>
        <p:spPr>
          <a:xfrm>
            <a:off x="7704272" y="964534"/>
            <a:ext cx="2963728" cy="1448466"/>
          </a:xfrm>
          <a:prstGeom prst="rect">
            <a:avLst/>
          </a:prstGeom>
        </p:spPr>
      </p:pic>
      <p:pic>
        <p:nvPicPr>
          <p:cNvPr id="7" name="Picture 6">
            <a:extLst>
              <a:ext uri="{FF2B5EF4-FFF2-40B4-BE49-F238E27FC236}">
                <a16:creationId xmlns:a16="http://schemas.microsoft.com/office/drawing/2014/main" id="{7035B27E-6E06-465C-8D29-2A6A7F32982F}"/>
              </a:ext>
            </a:extLst>
          </p:cNvPr>
          <p:cNvPicPr>
            <a:picLocks noChangeAspect="1"/>
          </p:cNvPicPr>
          <p:nvPr/>
        </p:nvPicPr>
        <p:blipFill>
          <a:blip r:embed="rId3"/>
          <a:stretch>
            <a:fillRect/>
          </a:stretch>
        </p:blipFill>
        <p:spPr>
          <a:xfrm>
            <a:off x="5139266" y="6927"/>
            <a:ext cx="1100668" cy="471244"/>
          </a:xfrm>
          <a:prstGeom prst="rect">
            <a:avLst/>
          </a:prstGeom>
        </p:spPr>
      </p:pic>
      <p:pic>
        <p:nvPicPr>
          <p:cNvPr id="9" name="Picture 8">
            <a:extLst>
              <a:ext uri="{FF2B5EF4-FFF2-40B4-BE49-F238E27FC236}">
                <a16:creationId xmlns:a16="http://schemas.microsoft.com/office/drawing/2014/main" id="{990A11FD-3881-4C61-BB45-0707D4C70FBD}"/>
              </a:ext>
            </a:extLst>
          </p:cNvPr>
          <p:cNvPicPr>
            <a:picLocks noChangeAspect="1"/>
          </p:cNvPicPr>
          <p:nvPr/>
        </p:nvPicPr>
        <p:blipFill>
          <a:blip r:embed="rId4"/>
          <a:stretch>
            <a:fillRect/>
          </a:stretch>
        </p:blipFill>
        <p:spPr>
          <a:xfrm>
            <a:off x="8119533" y="1228878"/>
            <a:ext cx="2547652" cy="1450974"/>
          </a:xfrm>
          <a:prstGeom prst="rect">
            <a:avLst/>
          </a:prstGeom>
        </p:spPr>
      </p:pic>
      <p:pic>
        <p:nvPicPr>
          <p:cNvPr id="10" name="Picture 9">
            <a:extLst>
              <a:ext uri="{FF2B5EF4-FFF2-40B4-BE49-F238E27FC236}">
                <a16:creationId xmlns:a16="http://schemas.microsoft.com/office/drawing/2014/main" id="{88B0F24E-8BE7-4D54-BD4C-6B47C9F1B718}"/>
              </a:ext>
            </a:extLst>
          </p:cNvPr>
          <p:cNvPicPr>
            <a:picLocks noChangeAspect="1"/>
          </p:cNvPicPr>
          <p:nvPr/>
        </p:nvPicPr>
        <p:blipFill>
          <a:blip r:embed="rId4"/>
          <a:stretch>
            <a:fillRect/>
          </a:stretch>
        </p:blipFill>
        <p:spPr>
          <a:xfrm>
            <a:off x="7899400" y="1102408"/>
            <a:ext cx="2471452" cy="1450974"/>
          </a:xfrm>
          <a:prstGeom prst="rect">
            <a:avLst/>
          </a:prstGeom>
        </p:spPr>
      </p:pic>
    </p:spTree>
    <p:extLst>
      <p:ext uri="{BB962C8B-B14F-4D97-AF65-F5344CB8AC3E}">
        <p14:creationId xmlns:p14="http://schemas.microsoft.com/office/powerpoint/2010/main" val="703111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Psalm 142:1-7 I cried unto the LORD with my voice; with my voice unto the LORD did I make my supplication. 2  I poured out my complaint before him; I shewed before him my trouble. 3  When my spirit was overwhelmed within me, then thou </a:t>
            </a:r>
            <a:r>
              <a:rPr lang="en-US" sz="3200" dirty="0" err="1"/>
              <a:t>knewest</a:t>
            </a:r>
            <a:r>
              <a:rPr lang="en-US" sz="3200" dirty="0"/>
              <a:t> my path. In the way wherein I walked have they privily laid a snare for me. 4  I looked on my right hand, and beheld, but there was no man that would know me: refuge failed me; no man cared for my soul. 5  I cried unto thee, O LORD: I said, Thou art my refuge and my portion in the land of the living. 6  Attend unto my cry; for I am brought very low: deliver me from my persecutors; for they are stronger than I. 7  Bring my soul out of prison, that I may praise thy name: the righteous shall compass me about; for thou shalt deal bountifully with me. </a:t>
            </a:r>
          </a:p>
        </p:txBody>
      </p:sp>
    </p:spTree>
    <p:extLst>
      <p:ext uri="{BB962C8B-B14F-4D97-AF65-F5344CB8AC3E}">
        <p14:creationId xmlns:p14="http://schemas.microsoft.com/office/powerpoint/2010/main" val="323988396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Chronicles 7:14  If my people, which are called by my name, shall humble themselves, and pray, and seek my face, and turn from their wicked ways; then will I hear from heaven, and will forgive their sin, and will heal their land.</a:t>
            </a:r>
          </a:p>
        </p:txBody>
      </p:sp>
    </p:spTree>
    <p:extLst>
      <p:ext uri="{BB962C8B-B14F-4D97-AF65-F5344CB8AC3E}">
        <p14:creationId xmlns:p14="http://schemas.microsoft.com/office/powerpoint/2010/main" val="337838777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Picture: Powerful </a:t>
            </a:r>
            <a:r>
              <a:rPr lang="en-US" b="1" u="sng" dirty="0">
                <a:latin typeface="Century Gothic" panose="020B0502020202020204" pitchFamily="34" charset="0"/>
              </a:rPr>
              <a:t>motivators</a:t>
            </a:r>
            <a:r>
              <a:rPr lang="en-US" b="1" dirty="0">
                <a:latin typeface="Century Gothic" panose="020B0502020202020204" pitchFamily="34" charset="0"/>
              </a:rPr>
              <a:t> that draw people to Christ.</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2193924"/>
            <a:ext cx="5203370" cy="4566105"/>
          </a:xfrm>
        </p:spPr>
        <p:txBody>
          <a:bodyPr>
            <a:normAutofit/>
          </a:bodyPr>
          <a:lstStyle/>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Brethren</a:t>
            </a:r>
          </a:p>
          <a:p>
            <a:pPr marL="514350" indent="-514350">
              <a:spcBef>
                <a:spcPts val="0"/>
              </a:spcBef>
              <a:buFont typeface="+mj-lt"/>
              <a:buAutoNum type="arabicPeriod"/>
            </a:pPr>
            <a:r>
              <a:rPr lang="en-US" sz="3200" u="sng" dirty="0">
                <a:latin typeface="Calibri" panose="020F0502020204030204" pitchFamily="34" charset="0"/>
                <a:ea typeface="Calibri" panose="020F0502020204030204" pitchFamily="34" charset="0"/>
                <a:cs typeface="Times New Roman" panose="02020603050405020304" pitchFamily="18" charset="0"/>
              </a:rPr>
              <a:t>Distress</a:t>
            </a:r>
          </a:p>
          <a:p>
            <a:pPr marL="514350" indent="-514350">
              <a:spcBef>
                <a:spcPts val="0"/>
              </a:spcBef>
              <a:buFont typeface="+mj-lt"/>
              <a:buAutoNum type="arabicPeriod"/>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400" dirty="0"/>
          </a:p>
        </p:txBody>
      </p:sp>
      <p:pic>
        <p:nvPicPr>
          <p:cNvPr id="4" name="Picture 3">
            <a:extLst>
              <a:ext uri="{FF2B5EF4-FFF2-40B4-BE49-F238E27FC236}">
                <a16:creationId xmlns:a16="http://schemas.microsoft.com/office/drawing/2014/main" id="{439C306A-E36E-49FD-9F96-CBACD91D3701}"/>
              </a:ext>
            </a:extLst>
          </p:cNvPr>
          <p:cNvPicPr>
            <a:picLocks noChangeAspect="1"/>
          </p:cNvPicPr>
          <p:nvPr/>
        </p:nvPicPr>
        <p:blipFill>
          <a:blip r:embed="rId2"/>
          <a:stretch>
            <a:fillRect/>
          </a:stretch>
        </p:blipFill>
        <p:spPr>
          <a:xfrm>
            <a:off x="4970152" y="1926771"/>
            <a:ext cx="6088141" cy="4566105"/>
          </a:xfrm>
          <a:prstGeom prst="rect">
            <a:avLst/>
          </a:prstGeom>
        </p:spPr>
      </p:pic>
    </p:spTree>
    <p:extLst>
      <p:ext uri="{BB962C8B-B14F-4D97-AF65-F5344CB8AC3E}">
        <p14:creationId xmlns:p14="http://schemas.microsoft.com/office/powerpoint/2010/main" val="282548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Psalm 25:16-18 Turn thee unto me, and have mercy upon me; for I am desolate and afflicted. 17  The troubles of my heart are enlarged: O bring thou me out of my distresses. 18  Look upon mine affliction and my pain; and forgive all my sins.</a:t>
            </a:r>
          </a:p>
        </p:txBody>
      </p:sp>
    </p:spTree>
    <p:extLst>
      <p:ext uri="{BB962C8B-B14F-4D97-AF65-F5344CB8AC3E}">
        <p14:creationId xmlns:p14="http://schemas.microsoft.com/office/powerpoint/2010/main" val="298616137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063693e43e34b0f94e44b5a2d47a51c3">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54e75b4b9be0974c5e04ca8a3d186866"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B2BA3F-9EDF-4B1D-A011-7362EA2DF3A0}">
  <ds:schemaRefs>
    <ds:schemaRef ds:uri="http://purl.org/dc/terms/"/>
    <ds:schemaRef ds:uri="http://schemas.openxmlformats.org/package/2006/metadata/core-properties"/>
    <ds:schemaRef ds:uri="http://schemas.microsoft.com/office/2006/documentManagement/types"/>
    <ds:schemaRef ds:uri="92225faf-0d15-43dc-b0d3-949d76b83189"/>
    <ds:schemaRef ds:uri="http://purl.org/dc/elements/1.1/"/>
    <ds:schemaRef ds:uri="http://schemas.microsoft.com/office/2006/metadata/properties"/>
    <ds:schemaRef ds:uri="http://schemas.microsoft.com/office/infopath/2007/PartnerControls"/>
    <ds:schemaRef ds:uri="85009109-077a-450e-82c0-9072b8164ed1"/>
    <ds:schemaRef ds:uri="http://www.w3.org/XML/1998/namespace"/>
    <ds:schemaRef ds:uri="http://purl.org/dc/dcmitype/"/>
  </ds:schemaRefs>
</ds:datastoreItem>
</file>

<file path=customXml/itemProps2.xml><?xml version="1.0" encoding="utf-8"?>
<ds:datastoreItem xmlns:ds="http://schemas.openxmlformats.org/officeDocument/2006/customXml" ds:itemID="{E84F9C44-AB8E-454A-8661-9DE926DBE5B0}">
  <ds:schemaRefs>
    <ds:schemaRef ds:uri="http://schemas.microsoft.com/sharepoint/v3/contenttype/forms"/>
  </ds:schemaRefs>
</ds:datastoreItem>
</file>

<file path=customXml/itemProps3.xml><?xml version="1.0" encoding="utf-8"?>
<ds:datastoreItem xmlns:ds="http://schemas.openxmlformats.org/officeDocument/2006/customXml" ds:itemID="{EC5CA6E4-0284-4C55-BDB6-AC4281766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TotalTime>
  <Words>1198</Words>
  <Application>Microsoft Office PowerPoint</Application>
  <PresentationFormat>Widescreen</PresentationFormat>
  <Paragraphs>50</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Century Gothic</vt:lpstr>
      <vt:lpstr>Times New Roman</vt:lpstr>
      <vt:lpstr>Office Theme</vt:lpstr>
      <vt:lpstr>The Rule of Antichrist</vt:lpstr>
      <vt:lpstr>PowerPoint Presentation</vt:lpstr>
      <vt:lpstr>God is enough!</vt:lpstr>
      <vt:lpstr>PowerPoint Presentation</vt:lpstr>
      <vt:lpstr>PowerPoint Presentation</vt:lpstr>
      <vt:lpstr>PowerPoint Presentation</vt:lpstr>
      <vt:lpstr>PowerPoint Presentation</vt:lpstr>
      <vt:lpstr>Picture: Powerful motivators that draw people to Christ.</vt:lpstr>
      <vt:lpstr>PowerPoint Presentation</vt:lpstr>
      <vt:lpstr>Picture: Powerful motivators that draw people to Christ.</vt:lpstr>
      <vt:lpstr>PowerPoint Presentation</vt:lpstr>
      <vt:lpstr>PowerPoint Presentation</vt:lpstr>
      <vt:lpstr>Picture: Powerful motivators that draw people to Christ.</vt:lpstr>
      <vt:lpstr>PowerPoint Presentation</vt:lpstr>
      <vt:lpstr>PowerPoint Presentation</vt:lpstr>
      <vt:lpstr>PowerPoint Presentation</vt:lpstr>
      <vt:lpstr>Take care of your parents when they cannot take care of themselves! </vt:lpstr>
      <vt:lpstr>PowerPoint Presentation</vt:lpstr>
      <vt:lpstr>Move forward in faith.</vt:lpstr>
      <vt:lpstr>Saul: a type of antichrist.</vt:lpstr>
      <vt:lpstr>PowerPoint Presentation</vt:lpstr>
      <vt:lpstr>PowerPoint Presentation</vt:lpstr>
      <vt:lpstr>PowerPoint Presentation</vt:lpstr>
      <vt:lpstr>PowerPoint Presentation</vt:lpstr>
      <vt:lpstr>Picture: Safe with Jesus.</vt:lpstr>
      <vt:lpstr>The Rule of Antichrist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Rule of Antichrist</dc:title>
  <dc:creator>Sam Miles</dc:creator>
  <cp:lastModifiedBy>Sam Miles</cp:lastModifiedBy>
  <cp:revision>1</cp:revision>
  <dcterms:created xsi:type="dcterms:W3CDTF">2018-09-16T12:20:05Z</dcterms:created>
  <dcterms:modified xsi:type="dcterms:W3CDTF">2018-09-16T12:31:52Z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